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62" r:id="rId3"/>
    <p:sldId id="265" r:id="rId4"/>
    <p:sldId id="272" r:id="rId5"/>
    <p:sldId id="267" r:id="rId6"/>
    <p:sldId id="275" r:id="rId7"/>
    <p:sldId id="274" r:id="rId8"/>
    <p:sldId id="276" r:id="rId9"/>
    <p:sldId id="292" r:id="rId10"/>
    <p:sldId id="277" r:id="rId11"/>
    <p:sldId id="282" r:id="rId12"/>
    <p:sldId id="284" r:id="rId13"/>
    <p:sldId id="283" r:id="rId14"/>
    <p:sldId id="293" r:id="rId15"/>
    <p:sldId id="286" r:id="rId16"/>
    <p:sldId id="287" r:id="rId17"/>
    <p:sldId id="288" r:id="rId18"/>
    <p:sldId id="289" r:id="rId19"/>
    <p:sldId id="285" r:id="rId20"/>
    <p:sldId id="290" r:id="rId21"/>
    <p:sldId id="273" r:id="rId22"/>
    <p:sldId id="291" r:id="rId23"/>
  </p:sldIdLst>
  <p:sldSz cx="9144000" cy="5143500" type="screen16x9"/>
  <p:notesSz cx="6858000" cy="9144000"/>
  <p:embeddedFontLst>
    <p:embeddedFont>
      <p:font typeface="Montserrat Light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a" initials="O" lastIdx="19" clrIdx="0">
    <p:extLst>
      <p:ext uri="{19B8F6BF-5375-455C-9EA6-DF929625EA0E}">
        <p15:presenceInfo xmlns:p15="http://schemas.microsoft.com/office/powerpoint/2012/main" userId="f4087be3e80fd584" providerId="Windows Live"/>
      </p:ext>
    </p:extLst>
  </p:cmAuthor>
  <p:cmAuthor id="2" name="Peter Keppert" initials="PK" lastIdx="1" clrIdx="1">
    <p:extLst>
      <p:ext uri="{19B8F6BF-5375-455C-9EA6-DF929625EA0E}">
        <p15:presenceInfo xmlns:p15="http://schemas.microsoft.com/office/powerpoint/2012/main" userId="S-1-5-21-2500977877-2477593155-3152380495-5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74" autoAdjust="0"/>
  </p:normalViewPr>
  <p:slideViewPr>
    <p:cSldViewPr snapToGrid="0">
      <p:cViewPr varScale="1">
        <p:scale>
          <a:sx n="79" d="100"/>
          <a:sy n="79" d="100"/>
        </p:scale>
        <p:origin x="17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</a:pPr>
            <a:endParaRPr lang="en-US" sz="11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9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GB" dirty="0"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81421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17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lnSpc>
                <a:spcPct val="115000"/>
              </a:lnSpc>
              <a:buSzPts val="1100"/>
              <a:buFont typeface="+mj-lt"/>
              <a:buNone/>
            </a:pP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097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lnSpc>
                <a:spcPct val="115000"/>
              </a:lnSpc>
              <a:buSzPts val="1100"/>
              <a:buNone/>
            </a:pP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3322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lnSpc>
                <a:spcPct val="115000"/>
              </a:lnSpc>
              <a:buSzPts val="1100"/>
              <a:buFont typeface="+mj-lt"/>
              <a:buNone/>
            </a:pP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92399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8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6" indent="0">
              <a:lnSpc>
                <a:spcPct val="115000"/>
              </a:lnSpc>
              <a:buSzPts val="1100"/>
              <a:buFont typeface="+mj-lt"/>
              <a:buNone/>
            </a:pP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94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6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4251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3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d43f7fc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dd43f7fc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6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GB" dirty="0">
              <a:highlight>
                <a:srgbClr val="FFFF00"/>
              </a:highlight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625924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07ca227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e07ca227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1116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67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a5d717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a5d717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sz="11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624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02689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76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d43f7f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d43f7f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</a:pPr>
            <a:endParaRPr lang="en-US" sz="11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091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09171" y="0"/>
            <a:ext cx="1285871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669911"/>
            <a:ext cx="4715399" cy="351418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68625" y="4523850"/>
            <a:ext cx="24030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www.drupaleurope.org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Failure as driver of progress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211;p25">
            <a:extLst>
              <a:ext uri="{FF2B5EF4-FFF2-40B4-BE49-F238E27FC236}">
                <a16:creationId xmlns:a16="http://schemas.microsoft.com/office/drawing/2014/main" id="{EDDF6627-2197-429E-8D45-BA50DB475883}"/>
              </a:ext>
            </a:extLst>
          </p:cNvPr>
          <p:cNvSpPr txBox="1"/>
          <p:nvPr/>
        </p:nvSpPr>
        <p:spPr>
          <a:xfrm>
            <a:off x="441813" y="2197737"/>
            <a:ext cx="8346000" cy="163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SzPts val="1100"/>
            </a:pPr>
            <a:r>
              <a:rPr lang="en-US" sz="36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Failures expedite changes, they are drivers of progress.</a:t>
            </a:r>
            <a:endParaRPr lang="en-GB" sz="36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450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92513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Specific problems:</a:t>
            </a: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Chaotic management of priorities</a:t>
            </a: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Team size and composition</a:t>
            </a: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Tense atmosphere</a:t>
            </a: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endParaRPr lang="en-GB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Failure as driver of progress</a:t>
            </a: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44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020871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0" y="150439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1094814" y="28577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0" y="207534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2" y="83500"/>
            <a:ext cx="1820949" cy="135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45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400125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Different views of priorities, focus on short-term goals, no longer-term planning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approach: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Standardization of development workflow, focus on documentation and prioritization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Result: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smoothly working distributed team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b="1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 keep your sanity:  time management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Chaotic management of priorities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288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400125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6">
              <a:lnSpc>
                <a:spcPct val="115000"/>
              </a:lnSpc>
              <a:buSzPts val="1100"/>
            </a:pPr>
            <a:endParaRPr lang="en-GB" sz="2000" b="1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Chaotic management of priorities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67C1FF9-5E23-4FCF-8904-CCD11CAA7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39" y="1650359"/>
            <a:ext cx="4298030" cy="31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Challenging job market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 strategies:</a:t>
            </a:r>
          </a:p>
          <a:p>
            <a:pPr lvl="6">
              <a:lnSpc>
                <a:spcPct val="115000"/>
              </a:lnSpc>
              <a:buSzPts val="1100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Expanding developers’ skills (midterm)</a:t>
            </a:r>
          </a:p>
          <a:p>
            <a:pPr lvl="6">
              <a:lnSpc>
                <a:spcPct val="115000"/>
              </a:lnSpc>
              <a:buSzPts val="1100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Utilizing external suppliers (short term)</a:t>
            </a:r>
          </a:p>
          <a:p>
            <a:pPr lvl="6">
              <a:lnSpc>
                <a:spcPct val="115000"/>
              </a:lnSpc>
              <a:buSzPts val="1100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Expanding team with junior members (long term)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b="1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Key to success: start with what you already have, think of the present and the future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Team size and composition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350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We had a pool of seasoned Drupal developers and at the same time needing more Angular capacities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approach: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investment in the education of internal developers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Result: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notable enhancement of the team and career development path for legacy developers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b="1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Key to success: adaptive</a:t>
            </a:r>
            <a:r>
              <a:rPr lang="en-GB" sz="2000" b="1" i="1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GB" sz="2000" b="1" dirty="0" err="1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mindset</a:t>
            </a:r>
            <a:endParaRPr lang="en-GB" sz="2000" b="1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6031176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Team size and composition / </a:t>
            </a:r>
            <a:r>
              <a:rPr lang="en-GB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Expanding developers’ skills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27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We had a solution to capacity issues for midterm, but not short term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approach: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Integrate teams as much as possible, let externals participate in analysis and design phase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Result: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capacity increase, expertise we can build on internally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b="1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Key to success: diversify to spread the risks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6062362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Team size and composition / </a:t>
            </a:r>
            <a:r>
              <a:rPr lang="en-GB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Utilizing external suppliers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81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As project matures, there are usually more simpler than complex tasks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approach: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expanding the team with junior developers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u="sng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Result: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Motivated juniors bring new energy to established team, opportunity to mentor for seniors and capacity increase in the long run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b="1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Key to success: trust your team and give people opportunities for self-realization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5886798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Team size and composition / </a:t>
            </a:r>
            <a:r>
              <a:rPr lang="en-GB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Internal diversification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794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020871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0" y="150439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1094814" y="28577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0" y="207534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Final thoughts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2" y="83500"/>
            <a:ext cx="1820949" cy="135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9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0" y="3020871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500" dirty="0">
                <a:solidFill>
                  <a:srgbClr val="C200C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</a:t>
            </a:r>
            <a:r>
              <a:rPr lang="en-US" sz="2500" dirty="0" err="1">
                <a:solidFill>
                  <a:srgbClr val="C200C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eter</a:t>
            </a:r>
            <a:r>
              <a:rPr lang="en-US" sz="2500" dirty="0">
                <a:solidFill>
                  <a:srgbClr val="C200C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Keppert</a:t>
            </a:r>
            <a:endParaRPr sz="2500" dirty="0">
              <a:solidFill>
                <a:srgbClr val="C200C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0" y="1426224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2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4200" b="1" dirty="0" err="1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uman</a:t>
            </a:r>
            <a:r>
              <a:rPr lang="en-US" sz="42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 side of technological transition</a:t>
            </a:r>
            <a:endParaRPr sz="42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124050" y="4528202"/>
            <a:ext cx="4896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094814" y="285776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0" y="1997174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Learn from your own and others’ failures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Focus on the big picture, present and future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Choose smart solutions, get the most out of them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Diversify whenever you can</a:t>
            </a:r>
          </a:p>
          <a:p>
            <a:pPr marL="342900" lvl="6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Trust the people, build your success on people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Final thoughts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Takeaways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102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742225" y="1078925"/>
            <a:ext cx="74505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5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Become a Drupal contributor Friday from 9am</a:t>
            </a:r>
            <a:endParaRPr sz="35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1128764" y="23895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1643875" y="2503925"/>
            <a:ext cx="5647200" cy="18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</a:pPr>
            <a:r>
              <a:rPr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timers workshop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</a:pPr>
            <a:r>
              <a:rPr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Mentored contribution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</a:pPr>
            <a:r>
              <a:rPr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General contribution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61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020871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Questions? Answers.</a:t>
            </a:r>
            <a:endParaRPr sz="2500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0" y="150439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1094814" y="28577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0" y="207534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Thanks!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2" y="83500"/>
            <a:ext cx="1820949" cy="135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90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649730A-1E44-4E99-BC5C-9C7FDEA7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5" y="1018974"/>
            <a:ext cx="2467584" cy="2467584"/>
          </a:xfrm>
          <a:prstGeom prst="rect">
            <a:avLst/>
          </a:prstGeom>
        </p:spPr>
      </p:pic>
      <p:sp>
        <p:nvSpPr>
          <p:cNvPr id="161" name="Google Shape;161;p22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3771020" y="2160838"/>
            <a:ext cx="3541200" cy="387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3671614" y="1674297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2500" b="1" dirty="0" err="1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eter</a:t>
            </a: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 Keppert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3694014" y="2254722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2000" dirty="0" err="1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ead</a:t>
            </a:r>
            <a:r>
              <a:rPr lang="en-US" sz="20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 of Web Development</a:t>
            </a:r>
            <a:br>
              <a:rPr lang="en-US" sz="20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Ferratum</a:t>
            </a:r>
            <a:endParaRPr sz="20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941675" y="1046375"/>
            <a:ext cx="2421900" cy="2421900"/>
          </a:xfrm>
          <a:prstGeom prst="ellipse">
            <a:avLst/>
          </a:prstGeom>
          <a:noFill/>
          <a:ln w="9525" cap="flat" cmpd="sng">
            <a:solidFill>
              <a:srgbClr val="C200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2"/>
          <p:cNvSpPr txBox="1"/>
          <p:nvPr/>
        </p:nvSpPr>
        <p:spPr>
          <a:xfrm>
            <a:off x="4107387" y="2665181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552000" y="1550750"/>
            <a:ext cx="48267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Failure as driver of progress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Problems and solutions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 thoughts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500" b="1" dirty="0" err="1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genda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020871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0" y="150439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1094814" y="28577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0" y="207534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2" y="83500"/>
            <a:ext cx="1820949" cy="135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Story of one company, one team and one project</a:t>
            </a:r>
          </a:p>
          <a:p>
            <a:pPr marL="34290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Account of personal experience and our approach to solving issues, not a scientific study</a:t>
            </a:r>
          </a:p>
          <a:p>
            <a:pPr marL="34290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Goal: thinking, inspiration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Not a how-to guide, what worked for our team might not work elsewhere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hat to expect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859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Project: Migration of Drupal 7-based frontends to a decoupled solution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tech stack: Angular, Drupal 8, NodeJS, </a:t>
            </a:r>
            <a:r>
              <a:rPr lang="en-US" sz="2000" dirty="0" err="1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GraphQL</a:t>
            </a:r>
            <a:endParaRPr lang="en-US"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Focus: management challenges arising from a fundamental technological transformation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Lot of in-house experience with Drupal, no exposure to Angular and NodeJS. Engineers building </a:t>
            </a:r>
            <a:r>
              <a:rPr lang="en-US" sz="2000" dirty="0" err="1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PoC</a:t>
            </a:r>
            <a:r>
              <a:rPr lang="en-US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were later integrated into the team.</a:t>
            </a:r>
            <a:endParaRPr sz="2000" dirty="0">
              <a:solidFill>
                <a:srgbClr val="3D3D3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1600" dirty="0" err="1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echnological</a:t>
            </a: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 background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944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020871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0" y="150439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1094814" y="28577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0" y="207534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Failure as driver of progress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2" y="83500"/>
            <a:ext cx="1820949" cy="135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40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533539" y="1031298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533550" y="1912350"/>
            <a:ext cx="8346000" cy="3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Symptoms of my struggle: demotivation and loss of enjoyment of work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Response to obstacle depends on personality, how much you are ready to change</a:t>
            </a: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Failure: unprepared for project’s transition form </a:t>
            </a:r>
            <a:r>
              <a:rPr lang="en-GB" sz="2000" dirty="0" err="1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PoC</a:t>
            </a: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phase</a:t>
            </a: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 handle failure: adopt blameless attitude</a:t>
            </a:r>
          </a:p>
          <a:p>
            <a:pPr marL="342900" lvl="0" indent="-342900">
              <a:lnSpc>
                <a:spcPct val="115000"/>
              </a:lnSpc>
              <a:buSzPts val="1100"/>
              <a:buFontTx/>
              <a:buChar char="-"/>
            </a:pPr>
            <a:r>
              <a:rPr lang="en-GB" sz="2000" dirty="0">
                <a:solidFill>
                  <a:srgbClr val="3D3D3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 stay focus on the big picture: make time to step out of daily routine</a:t>
            </a:r>
          </a:p>
        </p:txBody>
      </p:sp>
      <p:sp>
        <p:nvSpPr>
          <p:cNvPr id="212" name="Google Shape;212;p25"/>
          <p:cNvSpPr txBox="1"/>
          <p:nvPr/>
        </p:nvSpPr>
        <p:spPr>
          <a:xfrm>
            <a:off x="441814" y="543584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Failure as driver of progress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441813" y="1045583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644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12650</TotalTime>
  <Words>584</Words>
  <Application>Microsoft Office PowerPoint</Application>
  <PresentationFormat>Prezentácia na obrazovke (16:9)</PresentationFormat>
  <Paragraphs>87</Paragraphs>
  <Slides>22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Montserrat Light</vt:lpstr>
      <vt:lpstr>Poppins</vt:lpstr>
      <vt:lpstr>Arial</vt:lpstr>
      <vt:lpstr>Simple Light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Peter Keppert</cp:lastModifiedBy>
  <cp:revision>600</cp:revision>
  <dcterms:modified xsi:type="dcterms:W3CDTF">2018-09-11T08:39:56Z</dcterms:modified>
</cp:coreProperties>
</file>